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6" r:id="rId10"/>
    <p:sldId id="281" r:id="rId11"/>
    <p:sldId id="282" r:id="rId12"/>
    <p:sldId id="278" r:id="rId13"/>
    <p:sldId id="271" r:id="rId14"/>
    <p:sldId id="267" r:id="rId15"/>
    <p:sldId id="272" r:id="rId16"/>
    <p:sldId id="276" r:id="rId17"/>
    <p:sldId id="292" r:id="rId18"/>
    <p:sldId id="283" r:id="rId19"/>
    <p:sldId id="285" r:id="rId20"/>
    <p:sldId id="286" r:id="rId21"/>
    <p:sldId id="287" r:id="rId22"/>
    <p:sldId id="289" r:id="rId23"/>
    <p:sldId id="288" r:id="rId24"/>
    <p:sldId id="268" r:id="rId25"/>
    <p:sldId id="273" r:id="rId26"/>
    <p:sldId id="269" r:id="rId27"/>
    <p:sldId id="274" r:id="rId28"/>
    <p:sldId id="279" r:id="rId29"/>
    <p:sldId id="293" r:id="rId30"/>
    <p:sldId id="294" r:id="rId31"/>
    <p:sldId id="295" r:id="rId32"/>
    <p:sldId id="296" r:id="rId33"/>
    <p:sldId id="297" r:id="rId34"/>
    <p:sldId id="290" r:id="rId3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31D"/>
    <a:srgbClr val="1D242C"/>
    <a:srgbClr val="D0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/>
    <p:restoredTop sz="82997" autoAdjust="0"/>
  </p:normalViewPr>
  <p:slideViewPr>
    <p:cSldViewPr snapToGrid="0" snapToObjects="1">
      <p:cViewPr varScale="1">
        <p:scale>
          <a:sx n="68" d="100"/>
          <a:sy n="68" d="100"/>
        </p:scale>
        <p:origin x="10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500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B7A68-7331-46CB-9027-EA9BA66814CF}" type="datetimeFigureOut">
              <a:rPr lang="nl-BE" smtClean="0"/>
              <a:t>5/10/2022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AB7ED-419C-44BB-8C8D-1FA041665CE6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5894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4880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5827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687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6401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6983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641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1273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182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0896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9659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546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6713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2126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82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6127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108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2513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303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3779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6974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B7ED-419C-44BB-8C8D-1FA041665CE6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026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8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de met Opsomming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9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Slide met Opsomming / Agend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73695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5340" y="1799773"/>
            <a:ext cx="3932237" cy="3827303"/>
          </a:xfrm>
          <a:prstGeom prst="rect">
            <a:avLst/>
          </a:prstGeom>
        </p:spPr>
        <p:txBody>
          <a:bodyPr/>
          <a:lstStyle>
            <a:lvl1pPr marL="342891" marR="0" indent="-342891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531D"/>
              </a:buClr>
              <a:buSzTx/>
              <a:buFont typeface="+mj-lt"/>
              <a:buAutoNum type="arabicPeriod"/>
              <a:tabLst/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sz="1400">
                <a:solidFill>
                  <a:srgbClr val="1D242C"/>
                </a:solidFill>
              </a:rPr>
              <a:t>Klikken om de tekststijl van het model te bewerken</a:t>
            </a:r>
          </a:p>
          <a:p>
            <a:pPr lvl="1"/>
            <a:r>
              <a:rPr lang="nl-NL" sz="1400">
                <a:solidFill>
                  <a:srgbClr val="1D242C"/>
                </a:solidFill>
              </a:rPr>
              <a:t>Tweede niveau</a:t>
            </a:r>
          </a:p>
          <a:p>
            <a:pPr lvl="2"/>
            <a:r>
              <a:rPr lang="nl-NL" sz="1400">
                <a:solidFill>
                  <a:srgbClr val="1D242C"/>
                </a:solidFill>
              </a:rPr>
              <a:t>Derde niveau</a:t>
            </a:r>
          </a:p>
          <a:p>
            <a:pPr lvl="3"/>
            <a:r>
              <a:rPr lang="nl-NL" sz="1400">
                <a:solidFill>
                  <a:srgbClr val="1D242C"/>
                </a:solidFill>
              </a:rPr>
              <a:t>Vierde niveau</a:t>
            </a:r>
          </a:p>
          <a:p>
            <a:pPr lvl="4"/>
            <a:r>
              <a:rPr lang="nl-NL" sz="1400">
                <a:solidFill>
                  <a:srgbClr val="1D242C"/>
                </a:solidFill>
              </a:rPr>
              <a:t>Vijfde niveau</a:t>
            </a:r>
            <a:endParaRPr lang="nl-BE" sz="1400" dirty="0">
              <a:solidFill>
                <a:srgbClr val="1D24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7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5428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95552"/>
            <a:ext cx="10515600" cy="1666903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Driven</a:t>
            </a:r>
            <a:br>
              <a:rPr lang="nl-NL" dirty="0"/>
            </a:b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innovation</a:t>
            </a:r>
            <a:br>
              <a:rPr lang="nl-NL" dirty="0"/>
            </a:br>
            <a:r>
              <a:rPr lang="nl-NL" dirty="0"/>
              <a:t>&amp; </a:t>
            </a:r>
            <a:r>
              <a:rPr lang="nl-NL" dirty="0" err="1"/>
              <a:t>people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13777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s Dia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  <a:endParaRPr lang="nl-BE" sz="18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  <a:endParaRPr lang="nl-BE" sz="18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  <a:endParaRPr lang="nl-BE" sz="1800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805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tgangs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PROGRESS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2624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N°1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26241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N°2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3193" y="463799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Step N°3</a:t>
            </a:r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>
              <a:solidFill>
                <a:schemeClr val="tx1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026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Voors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5020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Voorstell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5988" y="901124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PROJECT N°2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985987" y="1799774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 1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Titel 2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2542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202061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lledige 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215" y="692061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- TEKST</a:t>
            </a:r>
            <a:endParaRPr lang="nl-BE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8DED2F7-89CF-1941-A23B-2298AE14488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25214" y="1590711"/>
            <a:ext cx="10499278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44622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CBBDB-29C7-1748-B094-75D95C45E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29413"/>
            <a:ext cx="10515600" cy="819451"/>
          </a:xfrm>
          <a:prstGeom prst="rect">
            <a:avLst/>
          </a:prstGeom>
        </p:spPr>
        <p:txBody>
          <a:bodyPr anchor="b"/>
          <a:lstStyle>
            <a:lvl1pPr marL="0" marR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 sz="18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marL="0" marR="0" lvl="0" indent="0" algn="ctr" defTabSz="342891" rtl="0" eaLnBrk="1" fontAlgn="auto" latinLnBrk="0" hangingPunct="1">
              <a:spcBef>
                <a:spcPts val="751"/>
              </a:spcBef>
              <a:spcAft>
                <a:spcPts val="0"/>
              </a:spcAft>
              <a:buClr>
                <a:srgbClr val="E05830"/>
              </a:buClr>
              <a:buSzPct val="80000"/>
              <a:buFont typeface="Arial" charset="0"/>
              <a:buNone/>
              <a:tabLst/>
              <a:defRPr/>
            </a:pP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values, try to keep it short. </a:t>
            </a:r>
            <a:r>
              <a:rPr lang="en-US" spc="100" dirty="0">
                <a:solidFill>
                  <a:srgbClr val="1D242C"/>
                </a:solidFill>
              </a:rPr>
              <a:t>Around the length of this text.</a:t>
            </a:r>
            <a:br>
              <a:rPr lang="en-US" spc="100" dirty="0">
                <a:solidFill>
                  <a:srgbClr val="1D242C"/>
                </a:solidFill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rgbClr val="1D242C"/>
                </a:solidFill>
                <a:effectLst/>
                <a:uLnTx/>
                <a:uFillTx/>
                <a:latin typeface="Objektiv Mk1 Light" panose="020B0402020204020203" pitchFamily="34" charset="77"/>
                <a:cs typeface="Objektiv Mk1 Light" panose="020B0402020204020203" pitchFamily="34" charset="77"/>
              </a:rPr>
              <a:t>Just an example.”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rgbClr val="1D242C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162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55934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97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>
                <a:latin typeface="Objektiv Mk1 Thin" panose="020B0302020204020203" pitchFamily="34" charset="77"/>
                <a:cs typeface="Objektiv Mk1 Thin" panose="020B0302020204020203" pitchFamily="34" charset="77"/>
              </a:rPr>
              <a:t>Klik hier om tekst toe te voegen</a:t>
            </a: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67808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3B319-B76E-A942-BA2D-02B5CA7BCA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058" y="977717"/>
            <a:ext cx="4624236" cy="308919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TITEL N°1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2775F2E-3F7D-5A48-9882-599ECB48591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14355" y="981130"/>
            <a:ext cx="4624236" cy="3089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/>
              <a:t>TITEL N°2</a:t>
            </a:r>
          </a:p>
        </p:txBody>
      </p:sp>
      <p:sp>
        <p:nvSpPr>
          <p:cNvPr id="8" name="Tijdelijke aanduiding voor datum 2">
            <a:extLst>
              <a:ext uri="{FF2B5EF4-FFF2-40B4-BE49-F238E27FC236}">
                <a16:creationId xmlns:a16="http://schemas.microsoft.com/office/drawing/2014/main" id="{D551F0C0-5897-034C-A012-A127DA51433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252058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17" name="Tijdelijke aanduiding voor voettekst 3">
            <a:extLst>
              <a:ext uri="{FF2B5EF4-FFF2-40B4-BE49-F238E27FC236}">
                <a16:creationId xmlns:a16="http://schemas.microsoft.com/office/drawing/2014/main" id="{7F82F331-71E2-3042-9AA3-108678B4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4354" y="1752801"/>
            <a:ext cx="4624235" cy="3643164"/>
          </a:xfrm>
          <a:prstGeom prst="rect">
            <a:avLst/>
          </a:prstGeom>
        </p:spPr>
        <p:txBody>
          <a:bodyPr/>
          <a:lstStyle>
            <a:lvl1pPr algn="ctr"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</a:lstStyle>
          <a:p>
            <a:r>
              <a:rPr lang="nl-BE" dirty="0"/>
              <a:t>Klik hier om tekst toe te voegen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62012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Slide">
    <p:bg>
      <p:bgPr>
        <a:solidFill>
          <a:srgbClr val="E95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chemeClr val="bg1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906192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istics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AB8040-A0CD-254B-8AB4-0CDA5B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2111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95% gecertificeerd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4B43A9B-3EF4-D14E-89FE-B2D09F98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24400" y="461641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Jaar ervaring in IT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F5BBF2A-A38A-3C4C-B17D-2440AA41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27685" y="461640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BE" dirty="0"/>
              <a:t>Uren opleiding in 2019</a:t>
            </a:r>
            <a:endParaRPr lang="nl-BE" dirty="0">
              <a:solidFill>
                <a:srgbClr val="1D242C"/>
              </a:solidFill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65807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08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3562404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fbeelding met bijschrif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5340" y="848363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IT IS ABOUT PEOPLE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C40AEA5B-F2B3-034B-B41A-BD7DDA93657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45879" y="1778097"/>
            <a:ext cx="3932237" cy="3899222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9531D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>
              <a:buClr>
                <a:srgbClr val="E9531D"/>
              </a:buClr>
              <a:buSzPct val="70000"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2pPr>
            <a:lvl3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3pPr>
            <a:lvl4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4pPr>
            <a:lvl5pPr>
              <a:defRPr sz="14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1139262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2">
            <a:extLst>
              <a:ext uri="{FF2B5EF4-FFF2-40B4-BE49-F238E27FC236}">
                <a16:creationId xmlns:a16="http://schemas.microsoft.com/office/drawing/2014/main" id="{81185B49-11BF-2E42-8C73-0D41DAB77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0466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4308A4C3-0B87-2444-AE34-AE5F911DAA43}"/>
              </a:ext>
            </a:extLst>
          </p:cNvPr>
          <p:cNvSpPr/>
          <p:nvPr userDrawn="1"/>
        </p:nvSpPr>
        <p:spPr>
          <a:xfrm>
            <a:off x="0" y="10466"/>
            <a:ext cx="12192000" cy="6858000"/>
          </a:xfrm>
          <a:prstGeom prst="rect">
            <a:avLst/>
          </a:prstGeom>
          <a:solidFill>
            <a:srgbClr val="1D242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86782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2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BRIGHT IT SOLUTIONS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347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Slide">
    <p:bg>
      <p:bgPr>
        <a:solidFill>
          <a:srgbClr val="D0D2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1D242C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096263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192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Johan Janssens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E9531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4778C0B3-E9A0-D34D-A0D0-8D8DCC96673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8197" y="2535814"/>
            <a:ext cx="10515600" cy="9233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0" i="0" spc="151" baseline="0">
                <a:solidFill>
                  <a:schemeClr val="bg1"/>
                </a:solidFill>
                <a:latin typeface="Objektiv Mk1 Medium" panose="020B0502020204020203" pitchFamily="34" charset="0"/>
                <a:cs typeface="Objektiv Mk1 Medium" panose="020B05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“Here you can put a quote or a saying that fits with the brand </a:t>
            </a:r>
            <a:b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values, try to keep it short. </a:t>
            </a:r>
            <a: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  <a:t>Around the length of this text.</a:t>
            </a:r>
            <a:br>
              <a:rPr lang="en-US" b="0" i="0" spc="100" dirty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rPr>
            </a:br>
            <a:r>
              <a:rPr kumimoji="0" lang="en-US" b="0" i="0" u="none" strike="noStrike" kern="1200" cap="none" spc="1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bjektiv Mk1 Light" panose="020B0402020204020203" pitchFamily="34" charset="0"/>
                <a:cs typeface="Objektiv Mk1 Light" panose="020B0402020204020203" pitchFamily="34" charset="0"/>
              </a:rPr>
              <a:t>Just an example.”</a:t>
            </a:r>
            <a:endParaRPr lang="nl-BE" b="0" i="0" spc="100" dirty="0">
              <a:solidFill>
                <a:schemeClr val="bg1"/>
              </a:solidFill>
              <a:latin typeface="Objektiv Mk1 Light" panose="020B0402020204020203" pitchFamily="34" charset="0"/>
              <a:cs typeface="Objektiv Mk1 Light" panose="020B04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185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fie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17684"/>
            <a:ext cx="10515600" cy="265070"/>
          </a:xfrm>
          <a:prstGeom prst="rect">
            <a:avLst/>
          </a:prstGeom>
        </p:spPr>
        <p:txBody>
          <a:bodyPr/>
          <a:lstStyle>
            <a:lvl1pPr algn="ctr"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OUR NUMBERS</a:t>
            </a:r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763131F0-B285-894F-AFC6-C6F38665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981480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F02EA550-8D6E-CC4E-832F-49D302540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176316"/>
            <a:ext cx="10515600" cy="505368"/>
          </a:xfrm>
          <a:prstGeom prst="rect">
            <a:avLst/>
          </a:prstGeom>
        </p:spPr>
        <p:txBody>
          <a:bodyPr/>
          <a:lstStyle>
            <a:lvl1pPr algn="ctr">
              <a:defRPr sz="3600" b="0" i="0" spc="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 err="1"/>
              <a:t>Bright</a:t>
            </a:r>
            <a:r>
              <a:rPr lang="nl-NL" dirty="0"/>
              <a:t> IT </a:t>
            </a:r>
            <a:r>
              <a:rPr lang="nl-NL" dirty="0" err="1"/>
              <a:t>solutions</a:t>
            </a:r>
            <a:r>
              <a:rPr lang="nl-NL" dirty="0"/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7881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65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4" name="Afbeelding 3" descr="Afbeelding met object, klok, tekening&#10;&#10;Automatisch gegenereerde beschrijving">
            <a:extLst>
              <a:ext uri="{FF2B5EF4-FFF2-40B4-BE49-F238E27FC236}">
                <a16:creationId xmlns:a16="http://schemas.microsoft.com/office/drawing/2014/main" id="{A02F3046-44A9-7543-8DFB-BAB3EACEE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404872" cy="54718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7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ing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41716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39966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rgbClr val="1D242C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370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oorstelling Spreker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74F6-5485-7C4E-8EA1-BD572894E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676" y="981482"/>
            <a:ext cx="3932237" cy="438665"/>
          </a:xfrm>
          <a:prstGeom prst="rect">
            <a:avLst/>
          </a:prstGeom>
        </p:spPr>
        <p:txBody>
          <a:bodyPr anchor="b"/>
          <a:lstStyle>
            <a:lvl1pPr>
              <a:defRPr sz="2000" b="0" i="0" spc="300">
                <a:solidFill>
                  <a:srgbClr val="E9531D"/>
                </a:solidFill>
                <a:latin typeface="Objektiv Mk1" panose="020B0502020204020203" pitchFamily="34" charset="0"/>
                <a:cs typeface="Objektiv Mk1" panose="020B0502020204020203" pitchFamily="34" charset="0"/>
              </a:defRPr>
            </a:lvl1pPr>
          </a:lstStyle>
          <a:p>
            <a:r>
              <a:rPr lang="nl-NL" dirty="0"/>
              <a:t>VOORNAAM NAAM</a:t>
            </a:r>
            <a:endParaRPr lang="nl-BE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B33D4ED-B4C2-4E4A-BBA0-3A4A0F574D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01675" y="1879732"/>
            <a:ext cx="3932237" cy="3258452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Objektiv Mk1 Thin" panose="020B0302020204020203" pitchFamily="34" charset="77"/>
                <a:cs typeface="Objektiv Mk1 Thin" panose="020B0302020204020203" pitchFamily="34" charset="77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Functie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lvl="0"/>
            <a:r>
              <a:rPr lang="nl-NL" dirty="0"/>
              <a:t>Inleiding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Is </a:t>
            </a:r>
            <a:r>
              <a:rPr lang="nl-NL" dirty="0" err="1"/>
              <a:t>simply</a:t>
            </a:r>
            <a:r>
              <a:rPr lang="nl-NL" dirty="0"/>
              <a:t> dummy </a:t>
            </a:r>
            <a:r>
              <a:rPr lang="nl-NL" dirty="0" err="1"/>
              <a:t>texst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dimply</a:t>
            </a:r>
            <a:r>
              <a:rPr lang="nl-NL" dirty="0"/>
              <a:t> dummy tekst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printing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typesetting </a:t>
            </a:r>
            <a:r>
              <a:rPr lang="nl-NL" dirty="0" err="1"/>
              <a:t>industry</a:t>
            </a:r>
            <a:r>
              <a:rPr lang="nl-NL" dirty="0"/>
              <a:t>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27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chemeClr val="bg1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927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40557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spc="0" baseline="0">
                <a:solidFill>
                  <a:srgbClr val="E9531D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An </a:t>
            </a: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2822672"/>
            <a:ext cx="10515600" cy="405585"/>
          </a:xfrm>
          <a:prstGeom prst="rect">
            <a:avLst/>
          </a:prstGeom>
        </p:spPr>
        <p:txBody>
          <a:bodyPr/>
          <a:lstStyle>
            <a:lvl1pPr algn="ctr">
              <a:defRPr sz="2800" b="0" i="0" spc="200" baseline="0">
                <a:solidFill>
                  <a:srgbClr val="1D242C"/>
                </a:solidFill>
                <a:latin typeface="Objektiv Mk1 Light" panose="020B0402020204020203" pitchFamily="34" charset="0"/>
                <a:cs typeface="Objektiv Mk1 Light" panose="020B0402020204020203" pitchFamily="34" charset="0"/>
              </a:defRPr>
            </a:lvl1pPr>
          </a:lstStyle>
          <a:p>
            <a:r>
              <a:rPr lang="nl-NL" dirty="0"/>
              <a:t>MANAGING WEBPAGES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359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2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2" r:id="rId3"/>
    <p:sldLayoutId id="2147483660" r:id="rId4"/>
    <p:sldLayoutId id="2147483673" r:id="rId5"/>
    <p:sldLayoutId id="2147483657" r:id="rId6"/>
    <p:sldLayoutId id="2147483674" r:id="rId7"/>
    <p:sldLayoutId id="2147483662" r:id="rId8"/>
    <p:sldLayoutId id="2147483675" r:id="rId9"/>
    <p:sldLayoutId id="2147483663" r:id="rId10"/>
    <p:sldLayoutId id="2147483676" r:id="rId11"/>
    <p:sldLayoutId id="2147483664" r:id="rId12"/>
    <p:sldLayoutId id="2147483677" r:id="rId13"/>
    <p:sldLayoutId id="2147483654" r:id="rId14"/>
    <p:sldLayoutId id="2147483678" r:id="rId15"/>
    <p:sldLayoutId id="2147483665" r:id="rId16"/>
    <p:sldLayoutId id="2147483679" r:id="rId17"/>
    <p:sldLayoutId id="2147483685" r:id="rId18"/>
    <p:sldLayoutId id="2147483686" r:id="rId19"/>
    <p:sldLayoutId id="2147483666" r:id="rId20"/>
    <p:sldLayoutId id="2147483680" r:id="rId21"/>
    <p:sldLayoutId id="2147483652" r:id="rId22"/>
    <p:sldLayoutId id="2147483681" r:id="rId23"/>
    <p:sldLayoutId id="2147483667" r:id="rId24"/>
    <p:sldLayoutId id="2147483682" r:id="rId25"/>
    <p:sldLayoutId id="2147483668" r:id="rId26"/>
    <p:sldLayoutId id="2147483683" r:id="rId27"/>
    <p:sldLayoutId id="2147483669" r:id="rId28"/>
    <p:sldLayoutId id="2147483670" r:id="rId29"/>
    <p:sldLayoutId id="2147483684" r:id="rId30"/>
    <p:sldLayoutId id="2147483671" r:id="rId3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tnettutorials.net/lesson/asp-net-mvc-life-cycle/" TargetMode="External"/><Relationship Id="rId3" Type="http://schemas.openxmlformats.org/officeDocument/2006/relationships/hyperlink" Target="https://learn.microsoft.com/en-us/aspnet/core/introduction-to-aspnet-core?view=aspnetcore-6.0" TargetMode="External"/><Relationship Id="rId7" Type="http://schemas.openxmlformats.org/officeDocument/2006/relationships/hyperlink" Target="https://andrewlock.net/asp-net-core-in-action-mvc-in-asp-net-cor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c-sharpcorner.com/article/asp-net-core-mvc-request-life-cycle/" TargetMode="External"/><Relationship Id="rId5" Type="http://schemas.openxmlformats.org/officeDocument/2006/relationships/hyperlink" Target="https://learn.microsoft.com/en-us/aspnet/core/fundamentals/routing?view=aspnetcore-6.0" TargetMode="External"/><Relationship Id="rId10" Type="http://schemas.openxmlformats.org/officeDocument/2006/relationships/hyperlink" Target="https://learn.microsoft.com/en-us/dotnet/framework/deployment/side-by-side-execution" TargetMode="External"/><Relationship Id="rId4" Type="http://schemas.openxmlformats.org/officeDocument/2006/relationships/hyperlink" Target="https://learn.microsoft.com/en-us/aspnet/core/mvc/controllers/routing?view=aspnetcore-6.0" TargetMode="External"/><Relationship Id="rId9" Type="http://schemas.openxmlformats.org/officeDocument/2006/relationships/hyperlink" Target="https://github.com/dotnet/aspnetcor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A6A9B4-6A10-E2C4-95C2-5B340B06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sz="5400" dirty="0"/>
              <a:t>Hack Your Future</a:t>
            </a:r>
            <a:br>
              <a:rPr lang="en-BE" sz="5400" dirty="0"/>
            </a:br>
            <a:r>
              <a:rPr lang="en-BE" sz="5400" dirty="0"/>
              <a:t>- ASP.NET Core -</a:t>
            </a:r>
            <a:endParaRPr lang="nl-BE" sz="5400" dirty="0"/>
          </a:p>
        </p:txBody>
      </p:sp>
    </p:spTree>
    <p:extLst>
      <p:ext uri="{BB962C8B-B14F-4D97-AF65-F5344CB8AC3E}">
        <p14:creationId xmlns:p14="http://schemas.microsoft.com/office/powerpoint/2010/main" val="3210136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F09D1-BE08-C153-5B9C-DA1B60707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– MVC example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FB1CAB0-FF36-0A56-9991-8A94A771AA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 err="1"/>
              <a:t>LaunchSettings.json</a:t>
            </a:r>
            <a:r>
              <a:rPr lang="en-BE" dirty="0"/>
              <a:t> = project launch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 err="1"/>
              <a:t>wwwroot</a:t>
            </a:r>
            <a:r>
              <a:rPr lang="en-BE" dirty="0"/>
              <a:t> = collection of static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Views = </a:t>
            </a:r>
            <a:r>
              <a:rPr lang="en-BE" dirty="0" err="1"/>
              <a:t>collec</a:t>
            </a:r>
            <a:r>
              <a:rPr lang="en-US" dirty="0" err="1"/>
              <a:t>ti</a:t>
            </a:r>
            <a:r>
              <a:rPr lang="en-BE" dirty="0"/>
              <a:t>on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Controllers = collection of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Models = collection of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 err="1"/>
              <a:t>appsettings.json</a:t>
            </a:r>
            <a:r>
              <a:rPr lang="en-BE" dirty="0"/>
              <a:t> = settings like for logging, </a:t>
            </a:r>
            <a:r>
              <a:rPr lang="en-BE" dirty="0" err="1"/>
              <a:t>allowedhosts</a:t>
            </a:r>
            <a:r>
              <a:rPr lang="en-BE" dirty="0"/>
              <a:t>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 err="1"/>
              <a:t>Program.cs</a:t>
            </a:r>
            <a:r>
              <a:rPr lang="en-BE" dirty="0"/>
              <a:t> = start of the whole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FF53A17-60F2-E615-5BAD-45F846D1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550" y="759881"/>
            <a:ext cx="3168136" cy="52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62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A28DD3A-A344-0BB9-7292-2169E4E21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Controllers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B2ED8A-0520-D45F-669B-95D2EC2F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9141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– Controllers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FE3FE4-F919-4F03-168B-95B8A3CBB49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Process incoming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Perform operations 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 err="1"/>
              <a:t>Sel</a:t>
            </a:r>
            <a:r>
              <a:rPr lang="en-US" sz="2400" dirty="0"/>
              <a:t>e</a:t>
            </a:r>
            <a:r>
              <a:rPr lang="en-BE" sz="2400" dirty="0" err="1"/>
              <a:t>ct</a:t>
            </a:r>
            <a:r>
              <a:rPr lang="en-BE" sz="2400" dirty="0"/>
              <a:t> views to render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Stored in the Controllers folder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2B13EBA-ED7A-3282-05D1-1C087E24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51" y="3727397"/>
            <a:ext cx="6549912" cy="28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56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DB0F1A00-E08F-362C-DD70-2B2FF9C0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74" y="1372889"/>
            <a:ext cx="5704252" cy="51730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– Controllers</a:t>
            </a:r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62300FA-AE15-7F6A-4B57-8F528FE7F805}"/>
              </a:ext>
            </a:extLst>
          </p:cNvPr>
          <p:cNvSpPr/>
          <p:nvPr/>
        </p:nvSpPr>
        <p:spPr>
          <a:xfrm>
            <a:off x="4705349" y="2522765"/>
            <a:ext cx="1028701" cy="246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FD25AB0-4D36-470A-1363-16AD3F1C0D90}"/>
              </a:ext>
            </a:extLst>
          </p:cNvPr>
          <p:cNvSpPr/>
          <p:nvPr/>
        </p:nvSpPr>
        <p:spPr>
          <a:xfrm>
            <a:off x="6962775" y="4024051"/>
            <a:ext cx="840581" cy="246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19F0D1E-9920-8AAF-61E5-661D9908CFF9}"/>
              </a:ext>
            </a:extLst>
          </p:cNvPr>
          <p:cNvSpPr/>
          <p:nvPr/>
        </p:nvSpPr>
        <p:spPr>
          <a:xfrm>
            <a:off x="3829048" y="2241550"/>
            <a:ext cx="1905002" cy="172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3555DE1-2C80-C91E-6AE7-6C233BC7A93D}"/>
              </a:ext>
            </a:extLst>
          </p:cNvPr>
          <p:cNvSpPr/>
          <p:nvPr/>
        </p:nvSpPr>
        <p:spPr>
          <a:xfrm>
            <a:off x="4070348" y="3882774"/>
            <a:ext cx="1276352" cy="246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028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D30761-EC7E-EED8-C4FA-9EB31F40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Controllers lifecycle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A751DA8-D7AC-7C73-96AD-7D2FCB32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65" y="1695300"/>
            <a:ext cx="9249870" cy="41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9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A28DD3A-A344-0BB9-7292-2169E4E21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Routing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B2ED8A-0520-D45F-669B-95D2EC2F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4704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– Routing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B4806A3-F0D7-1B23-D375-8FA1CE3DA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761" y="1355600"/>
            <a:ext cx="3734477" cy="47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08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– Routing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FE3FE4-F919-4F03-168B-95B8A3CBB49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C</a:t>
            </a:r>
            <a:r>
              <a:rPr lang="en-GB" sz="2400" dirty="0" err="1"/>
              <a:t>ontrollers</a:t>
            </a:r>
            <a:r>
              <a:rPr lang="en-GB" sz="2400" dirty="0"/>
              <a:t> use the Routing middleware</a:t>
            </a:r>
            <a:endParaRPr lang="en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Route templates</a:t>
            </a:r>
            <a:endParaRPr lang="en-BE" sz="2400" dirty="0"/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Program.cs</a:t>
            </a:r>
            <a:r>
              <a:rPr lang="en-GB" sz="2000" dirty="0"/>
              <a:t> or in attributes</a:t>
            </a:r>
            <a:endParaRPr lang="en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C</a:t>
            </a:r>
            <a:r>
              <a:rPr lang="en-US" sz="2400" dirty="0" err="1"/>
              <a:t>onventionally</a:t>
            </a:r>
            <a:r>
              <a:rPr lang="en-US" sz="2400" dirty="0"/>
              <a:t>-routed or attribute-routed.</a:t>
            </a:r>
            <a:endParaRPr lang="en-BE" sz="24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B2CFE4B-CD57-8AC9-9367-F83D1B6B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030" y="3875160"/>
            <a:ext cx="8534462" cy="22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5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</a:t>
            </a:r>
            <a:r>
              <a:rPr lang="en-US" dirty="0" err="1"/>
              <a:t>onventional</a:t>
            </a:r>
            <a:r>
              <a:rPr lang="en-US" dirty="0"/>
              <a:t> rout</a:t>
            </a:r>
            <a:r>
              <a:rPr lang="en-BE" dirty="0" err="1"/>
              <a:t>ing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FE3FE4-F919-4F03-168B-95B8A3CBB49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U</a:t>
            </a:r>
            <a:r>
              <a:rPr lang="en-GB" sz="2400" dirty="0" err="1"/>
              <a:t>sed</a:t>
            </a:r>
            <a:r>
              <a:rPr lang="en-GB" sz="2400" dirty="0"/>
              <a:t> with controllers and views</a:t>
            </a:r>
            <a:endParaRPr lang="en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Sets a convention for URL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>
                <a:solidFill>
                  <a:schemeClr val="tx1"/>
                </a:solidFill>
              </a:rPr>
              <a:t>Example here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2000" dirty="0"/>
              <a:t>First segment = controller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2000" dirty="0"/>
              <a:t>Second segment = action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2000" dirty="0"/>
              <a:t>Third segment is optional (“?”)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Is based on controller and action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sz="2400" dirty="0">
              <a:solidFill>
                <a:schemeClr val="bg1"/>
              </a:solidFill>
            </a:endParaRPr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A32B7697-BF0C-290E-93D0-3A02E355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71" y="986888"/>
            <a:ext cx="6528589" cy="27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9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Multiple c</a:t>
            </a:r>
            <a:r>
              <a:rPr lang="en-US" dirty="0" err="1"/>
              <a:t>onventional</a:t>
            </a:r>
            <a:r>
              <a:rPr lang="en-US" dirty="0"/>
              <a:t> rout</a:t>
            </a:r>
            <a:r>
              <a:rPr lang="en-BE" dirty="0" err="1"/>
              <a:t>ing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FE3FE4-F919-4F03-168B-95B8A3CBB49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>
                <a:solidFill>
                  <a:schemeClr val="tx1"/>
                </a:solidFill>
              </a:rPr>
              <a:t>A</a:t>
            </a:r>
            <a:r>
              <a:rPr lang="en-US" sz="2400" dirty="0" err="1">
                <a:solidFill>
                  <a:schemeClr val="tx1"/>
                </a:solidFill>
              </a:rPr>
              <a:t>llows</a:t>
            </a:r>
            <a:r>
              <a:rPr lang="en-US" sz="2400" dirty="0">
                <a:solidFill>
                  <a:schemeClr val="tx1"/>
                </a:solidFill>
              </a:rPr>
              <a:t> defining multiple conventions</a:t>
            </a:r>
            <a:endParaRPr lang="en-BE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>
                <a:solidFill>
                  <a:schemeClr val="tx1"/>
                </a:solidFill>
              </a:rPr>
              <a:t>Dedicated to a specific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>
                <a:solidFill>
                  <a:schemeClr val="tx1"/>
                </a:solidFill>
              </a:rPr>
              <a:t>Blog </a:t>
            </a:r>
            <a:r>
              <a:rPr lang="en-BE" sz="2400" dirty="0">
                <a:solidFill>
                  <a:schemeClr val="tx1"/>
                </a:solidFill>
                <a:latin typeface="Plantagenet Cherokee" panose="02020602070100000000" pitchFamily="18" charset="0"/>
              </a:rPr>
              <a:t>→</a:t>
            </a:r>
            <a:r>
              <a:rPr lang="en-BE" sz="2400" dirty="0">
                <a:solidFill>
                  <a:schemeClr val="tx1"/>
                </a:solidFill>
              </a:rPr>
              <a:t> dedicated conventional route: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2000" dirty="0"/>
              <a:t>Uses conventional routing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2000" dirty="0"/>
              <a:t>Dedicated to specific </a:t>
            </a:r>
            <a:r>
              <a:rPr lang="en-BE" sz="2000" dirty="0">
                <a:solidFill>
                  <a:schemeClr val="bg1"/>
                </a:solidFill>
              </a:rPr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/Blog, /Blog/Article and /Blog/{any-string}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Higher priority</a:t>
            </a:r>
            <a:endParaRPr lang="en-BE" sz="2400" dirty="0">
              <a:solidFill>
                <a:schemeClr val="bg1"/>
              </a:solidFill>
            </a:endParaRP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9444E271-A159-0B63-4C28-7434AC38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8" y="4319283"/>
            <a:ext cx="6720115" cy="23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21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0A9A3B-CEF5-9085-8C52-E096ACDE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Agenda</a:t>
            </a:r>
            <a:endParaRPr lang="nl-BE" dirty="0"/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C45E2739-5208-450D-EB36-78298B88D6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556" r="5556"/>
          <a:stretch>
            <a:fillRect/>
          </a:stretch>
        </p:blipFill>
        <p:spPr/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B213CBD-87BF-1EEF-E2B0-0F7A2D210F2E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985987" y="1799774"/>
            <a:ext cx="4419133" cy="325845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BE" sz="2400" dirty="0"/>
              <a:t>Anatomy of ASP.NET Core</a:t>
            </a:r>
          </a:p>
          <a:p>
            <a:pPr marL="342900" indent="-342900">
              <a:buFont typeface="+mj-lt"/>
              <a:buAutoNum type="arabicPeriod"/>
            </a:pPr>
            <a:r>
              <a:rPr lang="en-BE" sz="2400" dirty="0"/>
              <a:t>Controllers</a:t>
            </a:r>
          </a:p>
          <a:p>
            <a:pPr marL="342900" indent="-342900">
              <a:buFont typeface="+mj-lt"/>
              <a:buAutoNum type="arabicPeriod"/>
            </a:pPr>
            <a:r>
              <a:rPr lang="en-BE" sz="2400" dirty="0"/>
              <a:t>Routing</a:t>
            </a:r>
          </a:p>
          <a:p>
            <a:pPr marL="342900" indent="-342900">
              <a:buFont typeface="+mj-lt"/>
              <a:buAutoNum type="arabicPeriod"/>
            </a:pPr>
            <a:r>
              <a:rPr lang="en-BE" sz="2400" dirty="0"/>
              <a:t>Models</a:t>
            </a:r>
          </a:p>
          <a:p>
            <a:pPr marL="342900" indent="-342900">
              <a:buFont typeface="+mj-lt"/>
              <a:buAutoNum type="arabicPeriod"/>
            </a:pPr>
            <a:r>
              <a:rPr lang="en-BE" sz="2400" dirty="0"/>
              <a:t>Web API</a:t>
            </a:r>
          </a:p>
          <a:p>
            <a:pPr marL="342900" indent="-342900">
              <a:buFont typeface="+mj-lt"/>
              <a:buAutoNum type="arabicPeriod"/>
            </a:pPr>
            <a:r>
              <a:rPr lang="en-BE" sz="2400" dirty="0"/>
              <a:t>MVC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089262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routing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FE3FE4-F919-4F03-168B-95B8A3CBB49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Used for </a:t>
            </a:r>
            <a:r>
              <a:rPr lang="en-US" sz="2400" dirty="0"/>
              <a:t>REST APIs</a:t>
            </a:r>
            <a:endParaRPr lang="en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M</a:t>
            </a:r>
            <a:r>
              <a:rPr lang="en-GB" sz="2400" dirty="0"/>
              <a:t>ap actions directly to route templates</a:t>
            </a:r>
            <a:endParaRPr lang="en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MapControllers</a:t>
            </a:r>
            <a:r>
              <a:rPr lang="en-GB" sz="2400" dirty="0"/>
              <a:t> </a:t>
            </a:r>
            <a:br>
              <a:rPr lang="en-BE" sz="2400" dirty="0"/>
            </a:br>
            <a:r>
              <a:rPr lang="en-BE" sz="2400" dirty="0"/>
              <a:t>	</a:t>
            </a:r>
            <a:r>
              <a:rPr lang="en-BE" sz="2400" dirty="0">
                <a:latin typeface="Plantagenet Cherokee" panose="02020602070100000000" pitchFamily="18" charset="0"/>
              </a:rPr>
              <a:t>→ </a:t>
            </a:r>
            <a:r>
              <a:rPr lang="en-GB" sz="2400" dirty="0"/>
              <a:t>map attribute routed controllers</a:t>
            </a:r>
            <a:endParaRPr lang="en-BE" sz="2400" dirty="0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19795BFF-1389-E9F0-9D52-C0EA1B7C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1483636"/>
            <a:ext cx="5304971" cy="40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A28DD3A-A344-0BB9-7292-2169E4E21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Models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B2ED8A-0520-D45F-669B-95D2EC2F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56038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– Models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FE3FE4-F919-4F03-168B-95B8A3CBB49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Is a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Get or set data</a:t>
            </a:r>
            <a:endParaRPr lang="en-BE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>
                <a:solidFill>
                  <a:schemeClr val="tx1"/>
                </a:solidFill>
              </a:rPr>
              <a:t>Contains logic to manage </a:t>
            </a:r>
            <a:r>
              <a:rPr lang="en-BE" sz="2400" dirty="0">
                <a:solidFill>
                  <a:schemeClr val="bg1"/>
                </a:solidFill>
              </a:rPr>
              <a:t>business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ASP.NET Core </a:t>
            </a:r>
            <a:r>
              <a:rPr lang="en-BE" sz="2400" dirty="0">
                <a:solidFill>
                  <a:srgbClr val="E9531D"/>
                </a:solidFill>
              </a:rPr>
              <a:t>M</a:t>
            </a:r>
            <a:r>
              <a:rPr lang="en-BE" sz="2400" dirty="0"/>
              <a:t>VC</a:t>
            </a:r>
            <a:endParaRPr lang="nl-BE" sz="2400" dirty="0">
              <a:solidFill>
                <a:schemeClr val="bg1"/>
              </a:solidFill>
            </a:endParaRPr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36DB0691-F4EC-760A-CA76-81731CCBD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821" y="2768808"/>
            <a:ext cx="5413671" cy="331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24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A28DD3A-A344-0BB9-7292-2169E4E21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Web API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B2ED8A-0520-D45F-669B-95D2EC2F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3339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– Web API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FE3FE4-F919-4F03-168B-95B8A3CBB49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000" dirty="0"/>
              <a:t>Application Programming Interface for a 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000" dirty="0"/>
              <a:t>Uses HTTP protocol for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000" dirty="0"/>
              <a:t>ASP.NET Core web API </a:t>
            </a:r>
            <a:r>
              <a:rPr lang="en-BE" sz="2000" dirty="0">
                <a:latin typeface="Arial" panose="020B0604020202020204" pitchFamily="34" charset="0"/>
                <a:cs typeface="Arial" panose="020B0604020202020204" pitchFamily="34" charset="0"/>
              </a:rPr>
              <a:t>→ cross-platform web API</a:t>
            </a:r>
            <a:endParaRPr lang="en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000" dirty="0"/>
              <a:t>Mobiles, browsers, ...</a:t>
            </a:r>
            <a:endParaRPr lang="nl-BE" sz="2000" dirty="0"/>
          </a:p>
        </p:txBody>
      </p:sp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8684F09-7053-BFA1-669F-B7D555786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50" y="3045028"/>
            <a:ext cx="5830349" cy="32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38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– Web API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C0B6F88-FA82-65C5-1507-14916B06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63" y="1704734"/>
            <a:ext cx="8757673" cy="427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A28DD3A-A344-0BB9-7292-2169E4E21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MVC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B2ED8A-0520-D45F-669B-95D2EC2F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8232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– MVC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FE3FE4-F919-4F03-168B-95B8A3CBB49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Model-View-Controller</a:t>
            </a:r>
            <a:endParaRPr lang="en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000" dirty="0"/>
              <a:t>S</a:t>
            </a:r>
            <a:r>
              <a:rPr lang="en-US" sz="2000" dirty="0" err="1"/>
              <a:t>eparation</a:t>
            </a:r>
            <a:r>
              <a:rPr lang="en-US" sz="2000" dirty="0"/>
              <a:t> of concern</a:t>
            </a:r>
            <a:r>
              <a:rPr lang="en-BE" sz="2000" dirty="0"/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000" dirty="0"/>
              <a:t>H</a:t>
            </a:r>
            <a:r>
              <a:rPr lang="en-GB" sz="2000" dirty="0" err="1"/>
              <a:t>elps</a:t>
            </a:r>
            <a:r>
              <a:rPr lang="en-GB" sz="2000" dirty="0"/>
              <a:t> you scale the application</a:t>
            </a:r>
            <a:endParaRPr lang="en-BE" sz="20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03495A7-93C6-779D-4806-9560D4EC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262" y="2525695"/>
            <a:ext cx="31146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333807" cy="438665"/>
          </a:xfrm>
        </p:spPr>
        <p:txBody>
          <a:bodyPr/>
          <a:lstStyle/>
          <a:p>
            <a:r>
              <a:rPr lang="en-BE" dirty="0"/>
              <a:t>ASP.NET Core – MVC - Model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34B676-81CD-0295-3263-4FF66CCC9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966" y="1699606"/>
            <a:ext cx="2782067" cy="34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7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164474" cy="438665"/>
          </a:xfrm>
        </p:spPr>
        <p:txBody>
          <a:bodyPr/>
          <a:lstStyle/>
          <a:p>
            <a:r>
              <a:rPr lang="en-BE" dirty="0"/>
              <a:t>ASP.NET Core – MVC - View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7DAC789-B6CB-CF4A-1550-7EFB1446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595" y="1886686"/>
            <a:ext cx="3240809" cy="308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8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E8F39-8F31-AEAA-ADCA-1DA86783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76" y="981482"/>
            <a:ext cx="4907511" cy="438665"/>
          </a:xfrm>
        </p:spPr>
        <p:txBody>
          <a:bodyPr/>
          <a:lstStyle/>
          <a:p>
            <a:r>
              <a:rPr lang="en-BE" sz="2800" dirty="0"/>
              <a:t>Joren </a:t>
            </a:r>
            <a:r>
              <a:rPr lang="en-BE" sz="3200" dirty="0"/>
              <a:t>Vandekerckhove</a:t>
            </a:r>
            <a:endParaRPr lang="nl-BE" sz="2800" dirty="0"/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286D45B9-38FD-AC49-0B68-2492FCB3C8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451" r="11451"/>
          <a:stretch>
            <a:fillRect/>
          </a:stretch>
        </p:blipFill>
        <p:spPr/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7FDCF50-05F8-5498-C05D-D9DA6075B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1675" y="1879731"/>
            <a:ext cx="3932237" cy="42691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IT Consultant at </a:t>
            </a:r>
            <a:r>
              <a:rPr lang="en-BE" sz="2800" dirty="0" err="1"/>
              <a:t>Axxes</a:t>
            </a:r>
            <a:endParaRPr lang="en-BE" sz="2800" dirty="0"/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2400" dirty="0">
                <a:solidFill>
                  <a:schemeClr val="bg1"/>
                </a:solidFill>
              </a:rPr>
              <a:t>1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 err="1"/>
              <a:t>UGent</a:t>
            </a:r>
            <a:endParaRPr lang="en-B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25 </a:t>
            </a:r>
            <a:r>
              <a:rPr lang="en-BE" sz="2800" dirty="0" err="1"/>
              <a:t>jaar</a:t>
            </a:r>
            <a:endParaRPr lang="en-B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800" dirty="0"/>
              <a:t>Free time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2000" dirty="0">
                <a:solidFill>
                  <a:schemeClr val="bg1"/>
                </a:solidFill>
              </a:rPr>
              <a:t>Learning new technologies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2000" dirty="0">
                <a:solidFill>
                  <a:schemeClr val="bg1"/>
                </a:solidFill>
              </a:rPr>
              <a:t>Running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2000" dirty="0">
                <a:solidFill>
                  <a:schemeClr val="bg1"/>
                </a:solidFill>
              </a:rPr>
              <a:t>F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BE" sz="2000" dirty="0" err="1">
                <a:solidFill>
                  <a:schemeClr val="bg1"/>
                </a:solidFill>
              </a:rPr>
              <a:t>tness</a:t>
            </a:r>
            <a:endParaRPr lang="en-BE" sz="2000" dirty="0">
              <a:solidFill>
                <a:schemeClr val="bg1"/>
              </a:solidFill>
            </a:endParaRP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2000" dirty="0">
                <a:solidFill>
                  <a:schemeClr val="bg1"/>
                </a:solidFill>
              </a:rPr>
              <a:t>Kickboxing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60429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15" y="692061"/>
            <a:ext cx="4875674" cy="438665"/>
          </a:xfrm>
        </p:spPr>
        <p:txBody>
          <a:bodyPr/>
          <a:lstStyle/>
          <a:p>
            <a:r>
              <a:rPr lang="en-BE" dirty="0"/>
              <a:t>ASP.NET Core – MVC - Controller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351BEC7-B4A3-A4C9-6951-C28A0A848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534" y="1736769"/>
            <a:ext cx="3544932" cy="338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06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04429-5502-C265-17F1-D1038126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 err="1"/>
              <a:t>Bilbiography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FE3FE4-F919-4F03-168B-95B8A3CBB491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Introduction to ASP.NET Core</a:t>
            </a:r>
            <a:endParaRPr lang="en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hlinkClick r:id="rId4"/>
              </a:rPr>
              <a:t>Routing to controller actions in ASP.NET Core</a:t>
            </a:r>
            <a:endParaRPr lang="en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Routing in ASP.NET Core</a:t>
            </a:r>
            <a:endParaRPr lang="en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hlinkClick r:id="rId6"/>
              </a:rPr>
              <a:t>ASP.NET </a:t>
            </a:r>
            <a:r>
              <a:rPr lang="nl-BE" sz="2000" dirty="0" err="1">
                <a:hlinkClick r:id="rId6"/>
              </a:rPr>
              <a:t>Core</a:t>
            </a:r>
            <a:r>
              <a:rPr lang="nl-BE" sz="2000" dirty="0">
                <a:hlinkClick r:id="rId6"/>
              </a:rPr>
              <a:t> MVC </a:t>
            </a:r>
            <a:r>
              <a:rPr lang="nl-BE" sz="2000" dirty="0" err="1">
                <a:hlinkClick r:id="rId6"/>
              </a:rPr>
              <a:t>Request</a:t>
            </a:r>
            <a:r>
              <a:rPr lang="nl-BE" sz="2000" dirty="0">
                <a:hlinkClick r:id="rId6"/>
              </a:rPr>
              <a:t> Life </a:t>
            </a:r>
            <a:r>
              <a:rPr lang="nl-BE" sz="2000" dirty="0" err="1">
                <a:hlinkClick r:id="rId6"/>
              </a:rPr>
              <a:t>Cycle</a:t>
            </a:r>
            <a:endParaRPr lang="en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hlinkClick r:id="rId7"/>
              </a:rPr>
              <a:t>ASP.NET </a:t>
            </a:r>
            <a:r>
              <a:rPr lang="nl-BE" sz="2000" dirty="0" err="1">
                <a:hlinkClick r:id="rId7"/>
              </a:rPr>
              <a:t>Core</a:t>
            </a:r>
            <a:r>
              <a:rPr lang="nl-BE" sz="2000" dirty="0">
                <a:hlinkClick r:id="rId7"/>
              </a:rPr>
              <a:t> in action</a:t>
            </a:r>
            <a:endParaRPr lang="en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hlinkClick r:id="rId8"/>
              </a:rPr>
              <a:t>ASP.NET MVC Life Cycle</a:t>
            </a:r>
            <a:endParaRPr lang="en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hlinkClick r:id="rId9"/>
              </a:rPr>
              <a:t>ASP.NET </a:t>
            </a:r>
            <a:r>
              <a:rPr lang="nl-BE" sz="2000" dirty="0" err="1">
                <a:hlinkClick r:id="rId9"/>
              </a:rPr>
              <a:t>Core</a:t>
            </a:r>
            <a:r>
              <a:rPr lang="nl-BE" sz="2000" dirty="0">
                <a:hlinkClick r:id="rId9"/>
              </a:rPr>
              <a:t> </a:t>
            </a:r>
            <a:r>
              <a:rPr lang="nl-BE" sz="2000" dirty="0" err="1">
                <a:hlinkClick r:id="rId9"/>
              </a:rPr>
              <a:t>Github</a:t>
            </a:r>
            <a:endParaRPr lang="en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>
                <a:hlinkClick r:id="rId10"/>
              </a:rPr>
              <a:t>Side-</a:t>
            </a:r>
            <a:r>
              <a:rPr lang="nl-BE" sz="2000" dirty="0" err="1">
                <a:hlinkClick r:id="rId10"/>
              </a:rPr>
              <a:t>by</a:t>
            </a:r>
            <a:r>
              <a:rPr lang="nl-BE" sz="2000" dirty="0">
                <a:hlinkClick r:id="rId10"/>
              </a:rPr>
              <a:t>-side </a:t>
            </a:r>
            <a:r>
              <a:rPr lang="nl-BE" sz="2000" dirty="0" err="1">
                <a:hlinkClick r:id="rId10"/>
              </a:rPr>
              <a:t>execution</a:t>
            </a:r>
            <a:r>
              <a:rPr lang="nl-BE" sz="2000" dirty="0">
                <a:hlinkClick r:id="rId10"/>
              </a:rPr>
              <a:t> ASP.NET</a:t>
            </a:r>
            <a:endParaRPr lang="nl-BE" sz="2000" dirty="0"/>
          </a:p>
        </p:txBody>
      </p:sp>
    </p:spTree>
    <p:extLst>
      <p:ext uri="{BB962C8B-B14F-4D97-AF65-F5344CB8AC3E}">
        <p14:creationId xmlns:p14="http://schemas.microsoft.com/office/powerpoint/2010/main" val="26880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83A1807C-F300-1385-4B55-1F7443280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20626"/>
            <a:ext cx="12191980" cy="685800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0B877A-32BA-ACE7-BCEC-E57B1F70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920" y="2180942"/>
            <a:ext cx="6324600" cy="734978"/>
          </a:xfrm>
        </p:spPr>
        <p:txBody>
          <a:bodyPr>
            <a:noAutofit/>
          </a:bodyPr>
          <a:lstStyle/>
          <a:p>
            <a:r>
              <a:rPr lang="en-BE" sz="4800" dirty="0">
                <a:solidFill>
                  <a:schemeClr val="tx1"/>
                </a:solidFill>
              </a:rPr>
              <a:t>Who are you?</a:t>
            </a:r>
            <a:endParaRPr lang="nl-BE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56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A28DD3A-A344-0BB9-7292-2169E4E21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E" dirty="0"/>
              <a:t>Anatomy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3B2ED8A-0520-D45F-669B-95D2EC2F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9286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D2AD8-12B3-82D8-6868-6CE99F46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– What is it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A49AC0-1E38-F249-30C0-391EFC4E0BC9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O</a:t>
            </a:r>
            <a:r>
              <a:rPr lang="en-US" sz="2400" dirty="0"/>
              <a:t>pen-source and cross-platform framework</a:t>
            </a:r>
            <a:endParaRPr lang="en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Cloud based applications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</a:t>
            </a:r>
            <a:r>
              <a:rPr lang="en-BE" sz="1800" dirty="0"/>
              <a:t>eb apps, IoT apps, mobile backends,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Runs on 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2400" dirty="0"/>
              <a:t>Why using it?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nl-BE" sz="1800" dirty="0">
                <a:solidFill>
                  <a:schemeClr val="bg1"/>
                </a:solidFill>
              </a:rPr>
              <a:t>Supports Multiple Platforms</a:t>
            </a:r>
            <a:r>
              <a:rPr lang="en-BE" sz="1800" dirty="0">
                <a:solidFill>
                  <a:schemeClr val="bg1"/>
                </a:solidFill>
              </a:rPr>
              <a:t>: Windows, Mac and Linux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1800" dirty="0">
                <a:solidFill>
                  <a:schemeClr val="bg1"/>
                </a:solidFill>
              </a:rPr>
              <a:t>Fast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1800" dirty="0">
                <a:solidFill>
                  <a:schemeClr val="bg1"/>
                </a:solidFill>
              </a:rPr>
              <a:t>Integration with Modern UI Frameworks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BE" sz="1800" dirty="0">
                <a:solidFill>
                  <a:schemeClr val="bg1"/>
                </a:solidFill>
              </a:rPr>
              <a:t>Hosting on multiple platforms</a:t>
            </a:r>
            <a:endParaRPr lang="nl-BE" sz="1800" dirty="0">
              <a:solidFill>
                <a:schemeClr val="bg1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85ACACF-7A25-7FB4-D43B-3C0F7C5EE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671" y="2555095"/>
            <a:ext cx="4043821" cy="33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D2AD8-12B3-82D8-6868-6CE99F46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vs ASP.NET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4C0CC33-EED5-3C49-5B11-FC2307014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39" y="1335314"/>
            <a:ext cx="8986921" cy="505514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F9852F8-0C11-DE39-3AA5-957CFE153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080" y="1524000"/>
            <a:ext cx="1309826" cy="107405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1C3D31F-DC6D-A2D1-34FF-FBD748F18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696" y="1404347"/>
            <a:ext cx="1659314" cy="144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3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AD2AD8-12B3-82D8-6868-6CE99F46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vs ASP.NET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A49AC0-1E38-F249-30C0-391EFC4E0BC9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15703" y="2040654"/>
            <a:ext cx="5092336" cy="32938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sz="1800" dirty="0">
                <a:solidFill>
                  <a:schemeClr val="tx1"/>
                </a:solidFill>
              </a:rPr>
              <a:t>Build for Windows, macOS or 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Razor Pages is the recommended approach to create a Web UI as of ASP.NET Core 2.x.</a:t>
            </a:r>
            <a:endParaRPr lang="en-BE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>
                <a:solidFill>
                  <a:schemeClr val="tx1"/>
                </a:solidFill>
              </a:rPr>
              <a:t>Multiple </a:t>
            </a:r>
            <a:r>
              <a:rPr lang="nl-BE" sz="1800" dirty="0" err="1">
                <a:solidFill>
                  <a:schemeClr val="tx1"/>
                </a:solidFill>
              </a:rPr>
              <a:t>versions</a:t>
            </a:r>
            <a:r>
              <a:rPr lang="nl-BE" sz="1800" dirty="0">
                <a:solidFill>
                  <a:schemeClr val="tx1"/>
                </a:solidFill>
              </a:rPr>
              <a:t> per machine</a:t>
            </a:r>
            <a:endParaRPr lang="en-BE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Higher performance than ASP.NET 4.x</a:t>
            </a:r>
            <a:endParaRPr lang="en-BE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800" dirty="0" err="1">
                <a:solidFill>
                  <a:schemeClr val="tx1"/>
                </a:solidFill>
              </a:rPr>
              <a:t>Use</a:t>
            </a:r>
            <a:r>
              <a:rPr lang="nl-BE" sz="1800" dirty="0">
                <a:solidFill>
                  <a:schemeClr val="tx1"/>
                </a:solidFill>
              </a:rPr>
              <a:t> .NET </a:t>
            </a:r>
            <a:r>
              <a:rPr lang="nl-BE" sz="1800" dirty="0" err="1">
                <a:solidFill>
                  <a:schemeClr val="tx1"/>
                </a:solidFill>
              </a:rPr>
              <a:t>Core</a:t>
            </a:r>
            <a:r>
              <a:rPr lang="nl-BE" sz="1800" dirty="0">
                <a:solidFill>
                  <a:schemeClr val="tx1"/>
                </a:solidFill>
              </a:rPr>
              <a:t> </a:t>
            </a:r>
            <a:r>
              <a:rPr lang="nl-BE" sz="1800" dirty="0" err="1">
                <a:solidFill>
                  <a:schemeClr val="tx1"/>
                </a:solidFill>
              </a:rPr>
              <a:t>runtime</a:t>
            </a:r>
            <a:endParaRPr lang="nl-BE" sz="1800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tekst 2">
            <a:extLst>
              <a:ext uri="{FF2B5EF4-FFF2-40B4-BE49-F238E27FC236}">
                <a16:creationId xmlns:a16="http://schemas.microsoft.com/office/drawing/2014/main" id="{F88DAD0D-F4F4-EEB3-9F67-499997BEFB0B}"/>
              </a:ext>
            </a:extLst>
          </p:cNvPr>
          <p:cNvSpPr txBox="1">
            <a:spLocks/>
          </p:cNvSpPr>
          <p:nvPr/>
        </p:nvSpPr>
        <p:spPr>
          <a:xfrm>
            <a:off x="6837804" y="2040654"/>
            <a:ext cx="4230912" cy="3925834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bg1"/>
                </a:solidFill>
                <a:latin typeface="Objektiv Mk1 Thin" panose="020B0302020204020203" pitchFamily="34" charset="77"/>
                <a:ea typeface="+mn-ea"/>
                <a:cs typeface="Objektiv Mk1 Thin" panose="020B0302020204020203" pitchFamily="34" charset="77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Build for Windows</a:t>
            </a:r>
            <a:endParaRPr lang="en-B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Use Web Forms, </a:t>
            </a:r>
            <a:r>
              <a:rPr lang="en-GB" dirty="0" err="1">
                <a:solidFill>
                  <a:schemeClr val="tx1"/>
                </a:solidFill>
              </a:rPr>
              <a:t>SignalR</a:t>
            </a:r>
            <a:r>
              <a:rPr lang="en-GB" dirty="0">
                <a:solidFill>
                  <a:schemeClr val="tx1"/>
                </a:solidFill>
              </a:rPr>
              <a:t>, MVC, Web API, </a:t>
            </a:r>
            <a:r>
              <a:rPr lang="en-GB" dirty="0" err="1">
                <a:solidFill>
                  <a:schemeClr val="tx1"/>
                </a:solidFill>
              </a:rPr>
              <a:t>WebHooks</a:t>
            </a:r>
            <a:r>
              <a:rPr lang="en-GB" dirty="0">
                <a:solidFill>
                  <a:schemeClr val="tx1"/>
                </a:solidFill>
              </a:rPr>
              <a:t>, or Web Pages</a:t>
            </a:r>
            <a:endParaRPr lang="en-B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tx1"/>
                </a:solidFill>
              </a:rPr>
              <a:t>One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version</a:t>
            </a:r>
            <a:r>
              <a:rPr lang="nl-BE" dirty="0">
                <a:solidFill>
                  <a:schemeClr val="tx1"/>
                </a:solidFill>
              </a:rPr>
              <a:t> per machine</a:t>
            </a:r>
            <a:endParaRPr lang="en-B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tx1"/>
                </a:solidFill>
              </a:rPr>
              <a:t>Good</a:t>
            </a:r>
            <a:r>
              <a:rPr lang="nl-BE" dirty="0">
                <a:solidFill>
                  <a:schemeClr val="tx1"/>
                </a:solidFill>
              </a:rPr>
              <a:t> performance</a:t>
            </a:r>
            <a:endParaRPr lang="en-BE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>
                <a:solidFill>
                  <a:schemeClr val="tx1"/>
                </a:solidFill>
              </a:rPr>
              <a:t>Use</a:t>
            </a:r>
            <a:r>
              <a:rPr lang="nl-BE" dirty="0">
                <a:solidFill>
                  <a:schemeClr val="tx1"/>
                </a:solidFill>
              </a:rPr>
              <a:t> .NET Framework </a:t>
            </a:r>
            <a:r>
              <a:rPr lang="nl-BE" dirty="0" err="1">
                <a:solidFill>
                  <a:schemeClr val="tx1"/>
                </a:solidFill>
              </a:rPr>
              <a:t>runtime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6CCB8A29-B24B-E54C-06BF-8523B06CD3DB}"/>
              </a:ext>
            </a:extLst>
          </p:cNvPr>
          <p:cNvSpPr txBox="1">
            <a:spLocks/>
          </p:cNvSpPr>
          <p:nvPr/>
        </p:nvSpPr>
        <p:spPr>
          <a:xfrm>
            <a:off x="2050623" y="1472399"/>
            <a:ext cx="2376234" cy="501015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bg1"/>
                </a:solidFill>
                <a:latin typeface="Objektiv Mk1 Thin" panose="020B0302020204020203" pitchFamily="34" charset="77"/>
                <a:ea typeface="+mn-ea"/>
                <a:cs typeface="Objektiv Mk1 Thin" panose="020B0302020204020203" pitchFamily="34" charset="77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BE" sz="2800" dirty="0">
                <a:solidFill>
                  <a:schemeClr val="tx1"/>
                </a:solidFill>
              </a:rPr>
              <a:t>ASP.NET Core</a:t>
            </a:r>
            <a:endParaRPr lang="nl-BE" sz="2800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D82BD57E-1BC8-AC12-B1A6-EA3632703AC8}"/>
              </a:ext>
            </a:extLst>
          </p:cNvPr>
          <p:cNvSpPr txBox="1">
            <a:spLocks/>
          </p:cNvSpPr>
          <p:nvPr/>
        </p:nvSpPr>
        <p:spPr>
          <a:xfrm>
            <a:off x="7765143" y="1472398"/>
            <a:ext cx="2376234" cy="501015"/>
          </a:xfrm>
          <a:prstGeom prst="rect">
            <a:avLst/>
          </a:prstGeo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bg1"/>
                </a:solidFill>
                <a:latin typeface="Objektiv Mk1 Thin" panose="020B0302020204020203" pitchFamily="34" charset="77"/>
                <a:ea typeface="+mn-ea"/>
                <a:cs typeface="Objektiv Mk1 Thin" panose="020B0302020204020203" pitchFamily="34" charset="77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BE" sz="2800" dirty="0">
                <a:solidFill>
                  <a:schemeClr val="tx1"/>
                </a:solidFill>
              </a:rPr>
              <a:t>ASP.NET</a:t>
            </a:r>
            <a:endParaRPr lang="nl-BE" sz="2800" dirty="0">
              <a:solidFill>
                <a:schemeClr val="tx1"/>
              </a:solidFill>
            </a:endParaRP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C7E094D9-EC0E-FC9C-F872-A748820E109D}"/>
              </a:ext>
            </a:extLst>
          </p:cNvPr>
          <p:cNvCxnSpPr>
            <a:cxnSpLocks/>
          </p:cNvCxnSpPr>
          <p:nvPr/>
        </p:nvCxnSpPr>
        <p:spPr>
          <a:xfrm>
            <a:off x="729343" y="1973414"/>
            <a:ext cx="526505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2CCD2510-177D-67BF-6DB5-BCB42F6DBA62}"/>
              </a:ext>
            </a:extLst>
          </p:cNvPr>
          <p:cNvCxnSpPr>
            <a:cxnSpLocks/>
          </p:cNvCxnSpPr>
          <p:nvPr/>
        </p:nvCxnSpPr>
        <p:spPr>
          <a:xfrm flipV="1">
            <a:off x="6096000" y="2040654"/>
            <a:ext cx="0" cy="2306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21EA5820-35D8-DA0C-B7EF-4B54835317E7}"/>
              </a:ext>
            </a:extLst>
          </p:cNvPr>
          <p:cNvCxnSpPr>
            <a:cxnSpLocks/>
          </p:cNvCxnSpPr>
          <p:nvPr/>
        </p:nvCxnSpPr>
        <p:spPr>
          <a:xfrm>
            <a:off x="6201228" y="1973414"/>
            <a:ext cx="526505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09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8F09D1-BE08-C153-5B9C-DA1B60707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ASP.NET Core – Web API example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FB1CAB0-FF36-0A56-9991-8A94A771AA92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 err="1"/>
              <a:t>LaunchSettings.json</a:t>
            </a:r>
            <a:r>
              <a:rPr lang="en-BE" dirty="0"/>
              <a:t> = project launch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 err="1"/>
              <a:t>appsettings.json</a:t>
            </a:r>
            <a:r>
              <a:rPr lang="en-BE" dirty="0"/>
              <a:t> = settings like for logging, </a:t>
            </a:r>
            <a:r>
              <a:rPr lang="en-BE" dirty="0" err="1"/>
              <a:t>allowedhosts</a:t>
            </a:r>
            <a:r>
              <a:rPr lang="en-BE" dirty="0"/>
              <a:t>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 err="1"/>
              <a:t>Program.cs</a:t>
            </a:r>
            <a:r>
              <a:rPr lang="en-BE" dirty="0"/>
              <a:t> = start of the whole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Controllers = processes requests of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 dirty="0"/>
              <a:t>Models = Data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84F794A-4CFE-F2D7-C0D5-8EB666ED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550" y="709690"/>
            <a:ext cx="4193825" cy="56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1769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3" id="{2546C19D-91F2-1944-9342-400447D981D9}" vid="{8EA44C01-04B1-234F-9DAB-B171A3C4954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6" ma:contentTypeDescription="Create a new document." ma:contentTypeScope="" ma:versionID="7e815163188c9e1e1edeeeea69621dcf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bcbbeb5cd730a4d451744b430192687c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2" ma:displayName="CategorieDocument" ma:list="{fd37d720-2fcf-4ea1-8642-52b556ae3cde}" ma:internalName="CategorieDocument" ma:readOnly="false" ma:showField="Title" ma:web="51ae2220-a131-4b86-976a-ffb99d33527b">
      <xsd:simpleType>
        <xsd:restriction base="dms:Lookup"/>
      </xsd:simpleType>
    </xsd:element>
    <xsd:element name="SubcategorieDocument" ma:index="3" ma:displayName="SubcategorieDocument" ma:list="{ad5940a4-72fa-4af7-8f26-8c0d4a288a3c}" ma:internalName="SubcategorieDocument" ma:readOnly="false" ma:showField="Title" ma:web="51ae2220-a131-4b86-976a-ffb99d33527b">
      <xsd:simpleType>
        <xsd:restriction base="dms:Lookup"/>
      </xsd:simpleType>
    </xsd:element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hidden="true" ma:internalName="MediaServiceOCR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hidden="true" ma:internalName="MediaServiceKeyPoints" ma:readOnly="true">
      <xsd:simpleType>
        <xsd:restriction base="dms:Note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>13</SubcategorieDocument>
    <CategorieDocument xmlns="51ae2220-a131-4b86-976a-ffb99d33527b">16</CategorieDocument>
    <SharedWithUsers xmlns="51ae2220-a131-4b86-976a-ffb99d33527b">
      <UserInfo>
        <DisplayName>Rob Kenis</DisplayName>
        <AccountId>126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FEA0E2B-E075-488F-ADB2-9C4A3C3552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8687B7-8301-4382-84D5-1EDE298EE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EDDF77-42A0-4CA7-95CB-846A47F35EE3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03ee1ef6-c014-4d11-9f9c-3b8993edb078"/>
    <ds:schemaRef ds:uri="51ae2220-a131-4b86-976a-ffb99d33527b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0</TotalTime>
  <Words>681</Words>
  <Application>Microsoft Office PowerPoint</Application>
  <PresentationFormat>Breedbeeld</PresentationFormat>
  <Paragraphs>150</Paragraphs>
  <Slides>31</Slides>
  <Notes>21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9" baseType="lpstr">
      <vt:lpstr>Arial</vt:lpstr>
      <vt:lpstr>Calibri</vt:lpstr>
      <vt:lpstr>Objektiv Mk1</vt:lpstr>
      <vt:lpstr>Objektiv Mk1 Light</vt:lpstr>
      <vt:lpstr>Objektiv Mk1 Medium</vt:lpstr>
      <vt:lpstr>Objektiv Mk1 Thin</vt:lpstr>
      <vt:lpstr>Plantagenet Cherokee</vt:lpstr>
      <vt:lpstr>Kantoorthema</vt:lpstr>
      <vt:lpstr>Hack Your Future - ASP.NET Core -</vt:lpstr>
      <vt:lpstr>Agenda</vt:lpstr>
      <vt:lpstr>Joren Vandekerckhove</vt:lpstr>
      <vt:lpstr>Who are you?</vt:lpstr>
      <vt:lpstr>ASP.NET Core</vt:lpstr>
      <vt:lpstr>ASP.NET Core – What is it</vt:lpstr>
      <vt:lpstr>ASP.NET Core vs ASP.NET</vt:lpstr>
      <vt:lpstr>ASP.NET Core vs ASP.NET</vt:lpstr>
      <vt:lpstr>ASP.NET Core – Web API example</vt:lpstr>
      <vt:lpstr>ASP.NET Core – MVC example</vt:lpstr>
      <vt:lpstr>ASP.NET Core</vt:lpstr>
      <vt:lpstr>ASP.NET Core – Controllers</vt:lpstr>
      <vt:lpstr>ASP.NET Core – Controllers</vt:lpstr>
      <vt:lpstr>Controllers lifecycle</vt:lpstr>
      <vt:lpstr>ASP.NET Core</vt:lpstr>
      <vt:lpstr>ASP.NET Core – Routing</vt:lpstr>
      <vt:lpstr>ASP.NET Core – Routing</vt:lpstr>
      <vt:lpstr>Conventional routing</vt:lpstr>
      <vt:lpstr>Multiple conventional routing</vt:lpstr>
      <vt:lpstr>Attribute routing</vt:lpstr>
      <vt:lpstr>ASP.NET Core</vt:lpstr>
      <vt:lpstr>ASP.NET Core – Models</vt:lpstr>
      <vt:lpstr>ASP.NET Core</vt:lpstr>
      <vt:lpstr>ASP.NET Core – Web API</vt:lpstr>
      <vt:lpstr>ASP.NET Core – Web API</vt:lpstr>
      <vt:lpstr>ASP.NET Core</vt:lpstr>
      <vt:lpstr>ASP.NET Core – MVC</vt:lpstr>
      <vt:lpstr>ASP.NET Core – MVC - Model</vt:lpstr>
      <vt:lpstr>ASP.NET Core – MVC - View</vt:lpstr>
      <vt:lpstr>ASP.NET Core – MVC - Controller</vt:lpstr>
      <vt:lpstr>Bilbiography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Joren Vandekerckhove</dc:creator>
  <cp:lastModifiedBy>Joren Vandekerckhove</cp:lastModifiedBy>
  <cp:revision>50</cp:revision>
  <dcterms:created xsi:type="dcterms:W3CDTF">2022-08-28T07:15:03Z</dcterms:created>
  <dcterms:modified xsi:type="dcterms:W3CDTF">2022-10-05T10:54:47Z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